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5" r:id="rId1"/>
  </p:sldMasterIdLst>
  <p:notesMasterIdLst>
    <p:notesMasterId r:id="rId3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54114B-E238-6AD4-7300-A0D187554647}" v="1" dt="2026-04-20T05:37:20.631"/>
  </p1510:revLst>
</p1510:revInfo>
</file>

<file path=ppt/tableStyles.xml><?xml version="1.0" encoding="utf-8"?>
<a:tblStyleLst xmlns:a="http://schemas.openxmlformats.org/drawingml/2006/main" def="{F21579B5-C7B0-466D-BBB9-465960CC7B52}">
  <a:tblStyle styleId="{F21579B5-C7B0-466D-BBB9-465960CC7B5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1401D16-4286-42BB-A9F3-347150225E0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iva Kosinskaitė" userId="S::daiva.kosinskaite@nsa.smm.lt::78652171-b8c1-4b0e-8bc1-b0b93af20da0" providerId="AD" clId="Web-{1E54114B-E238-6AD4-7300-A0D187554647}"/>
    <pc:docChg chg="delSld">
      <pc:chgData name="Daiva Kosinskaitė" userId="S::daiva.kosinskaite@nsa.smm.lt::78652171-b8c1-4b0e-8bc1-b0b93af20da0" providerId="AD" clId="Web-{1E54114B-E238-6AD4-7300-A0D187554647}" dt="2026-04-20T05:37:20.631" v="0"/>
      <pc:docMkLst>
        <pc:docMk/>
      </pc:docMkLst>
      <pc:sldChg chg="del">
        <pc:chgData name="Daiva Kosinskaitė" userId="S::daiva.kosinskaite@nsa.smm.lt::78652171-b8c1-4b0e-8bc1-b0b93af20da0" providerId="AD" clId="Web-{1E54114B-E238-6AD4-7300-A0D187554647}" dt="2026-04-20T05:37:20.631" v="0"/>
        <pc:sldMkLst>
          <pc:docMk/>
          <pc:sldMk cId="0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cd3278beee_1_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g3cd3278beee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cd3278beee_1_1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3cd3278beee_1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cd3278beee_1_1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g3cd3278beee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cd3278beee_1_1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g3cd3278beee_1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cd3278beee_1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3cd3278beee_1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cd3278beee_1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g3cd3278beee_1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cd3278beee_1_1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g3cd3278beee_1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cd3278beee_1_1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g3cd3278beee_1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cd3278beee_1_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3cd3278beee_1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cd3278beee_1_1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g3cd3278beee_1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cd3278beee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cd3278bee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cd3278beee_1_1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g3cd3278beee_1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cd3278beee_1_1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g3cd3278beee_1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cd3278beee_1_2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3cd3278beee_1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cd3278beee_1_2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g3cd3278beee_1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cd3278beee_1_2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3cd3278beee_1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40ec5cc7b5_1_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g340ec5cc7b5_1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40ec5cc7b5_1_1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340ec5cc7b5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cd3278beee_1_2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3cd3278beee_1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40f4f2bf6e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340f4f2bf6e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40f4f2bf6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g340f4f2bf6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cd3278beee_1_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g3cd3278beee_1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40ec5cc7b5_1_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g340ec5cc7b5_1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40ec5cc7b5_1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340ec5cc7b5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cd3278beee_1_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3cd3278beee_1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cd3278beee_1_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g3cd3278beee_1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cd3278beee_1_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g3cd3278beee_1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kcijos antraštė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5400"/>
              <a:buFont typeface="Calibri"/>
              <a:buNone/>
              <a:defRPr sz="5400" b="1">
                <a:solidFill>
                  <a:srgbClr val="2E6B2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400"/>
              <a:buNone/>
              <a:defRPr sz="2400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4714165" y="64928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011304" y="60970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9" name="Google Shape;19;p2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1603" y="239713"/>
            <a:ext cx="2476500" cy="80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adinimas ir turinys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 b="1">
                <a:solidFill>
                  <a:srgbClr val="2F63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3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6850" y="365125"/>
            <a:ext cx="1406950" cy="45455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91565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 turiniai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>
                <a:solidFill>
                  <a:srgbClr val="2F63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Char char="•"/>
              <a:defRPr>
                <a:solidFill>
                  <a:srgbClr val="2F6335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Char char="•"/>
              <a:defRPr>
                <a:solidFill>
                  <a:srgbClr val="2F6335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919746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  <p:pic>
        <p:nvPicPr>
          <p:cNvPr id="30" name="Google Shape;30;p4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865589" y="434036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yginimas" type="twoTxTwoObj">
  <p:cSld name="TWO_OBJECTS_WITH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>
                <a:solidFill>
                  <a:srgbClr val="2F63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None/>
              <a:defRPr sz="2800" b="1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None/>
              <a:defRPr sz="2800" b="1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91565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  <p:pic>
        <p:nvPicPr>
          <p:cNvPr id="38" name="Google Shape;38;p5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inys ir antraštė" type="objTx">
  <p:cSld name="OBJECT_WITH_CAPTIO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2800"/>
              <a:buFont typeface="Calibri"/>
              <a:buNone/>
              <a:defRPr sz="2800">
                <a:solidFill>
                  <a:srgbClr val="2F63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3200"/>
              <a:buChar char="•"/>
              <a:defRPr sz="3200">
                <a:solidFill>
                  <a:srgbClr val="2F6335"/>
                </a:solidFill>
              </a:defRPr>
            </a:lvl1pPr>
            <a:lvl2pPr marL="914400" lvl="1" indent="-419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3pPr>
            <a:lvl4pPr marL="1828800" lvl="3" indent="-3937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  <a:defRPr sz="2600"/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917016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  <p:pic>
        <p:nvPicPr>
          <p:cNvPr id="44" name="Google Shape;44;p6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eikslėlis ir antraštė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3200"/>
              <a:buFont typeface="Calibri"/>
              <a:buNone/>
              <a:defRPr sz="3200">
                <a:solidFill>
                  <a:srgbClr val="2F63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9183816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  <p:pic>
        <p:nvPicPr>
          <p:cNvPr id="50" name="Google Shape;50;p7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dt" idx="10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ldNum" idx="12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 sz="4400" b="1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  <p:graphicFrame>
        <p:nvGraphicFramePr>
          <p:cNvPr id="13" name="Google Shape;13;p1"/>
          <p:cNvGraphicFramePr/>
          <p:nvPr/>
        </p:nvGraphicFramePr>
        <p:xfrm>
          <a:off x="0" y="-1"/>
          <a:ext cx="279400" cy="6858000"/>
        </p:xfrm>
        <a:graphic>
          <a:graphicData uri="http://schemas.openxmlformats.org/drawingml/2006/table">
            <a:tbl>
              <a:tblPr firstRow="1" bandRow="1">
                <a:noFill/>
                <a:tableStyleId>{F21579B5-C7B0-466D-BBB9-465960CC7B52}</a:tableStyleId>
              </a:tblPr>
              <a:tblGrid>
                <a:gridCol w="27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solidFill>
                      <a:srgbClr val="3167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1850" y="1709749"/>
            <a:ext cx="10515600" cy="26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4860"/>
              <a:buFont typeface="Calibri"/>
              <a:buNone/>
            </a:pPr>
            <a:r>
              <a:rPr lang="lt-LT" sz="4260">
                <a:latin typeface="Arial"/>
                <a:ea typeface="Arial"/>
                <a:cs typeface="Arial"/>
                <a:sym typeface="Arial"/>
              </a:rPr>
              <a:t>2023 m. chemijos VBE kandidatų darbų vertinimas RM sistemoje, panaudojant svarbiausias sistemos funkcijas</a:t>
            </a:r>
            <a:endParaRPr sz="426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2400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modulis, 2 užsiėmimas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9" title="NSA 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1" y="167348"/>
            <a:ext cx="2530924" cy="106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55488" y="130611"/>
            <a:ext cx="3810350" cy="117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9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73539" y="167350"/>
            <a:ext cx="2366125" cy="1064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4.1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9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19" title="Screenshot 2026-03-05 at 15.51.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707" y="1818725"/>
            <a:ext cx="10991852" cy="205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 title="Screenshot 2026-03-05 at 15.51.3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3350" y="4070350"/>
            <a:ext cx="10308052" cy="1465938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/>
          <p:nvPr/>
        </p:nvSpPr>
        <p:spPr>
          <a:xfrm>
            <a:off x="1130825" y="5643900"/>
            <a:ext cx="104331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rgbClr val="FF0000"/>
                </a:solidFill>
              </a:rPr>
              <a:t>Neužskaitome, jei rašo, kad CO yra neutralus oksidas, nes nereaguoja su rūgštiniais ir baziniai </a:t>
            </a:r>
            <a:r>
              <a:rPr lang="lt-LT" sz="2800" b="1">
                <a:solidFill>
                  <a:srgbClr val="FF0000"/>
                </a:solidFill>
              </a:rPr>
              <a:t>oksidais</a:t>
            </a:r>
            <a:r>
              <a:rPr lang="lt-LT" sz="2800">
                <a:solidFill>
                  <a:srgbClr val="FF0000"/>
                </a:solidFill>
              </a:rPr>
              <a:t>.</a:t>
            </a:r>
            <a:endParaRPr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4.2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20" title="Screenshot 2026-03-05 at 15.52.1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806475"/>
            <a:ext cx="10869376" cy="143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0" title="Screenshot 2026-03-05 at 15.52.3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9725" y="3355100"/>
            <a:ext cx="3442657" cy="7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 txBox="1">
            <a:spLocks noGrp="1"/>
          </p:cNvSpPr>
          <p:nvPr>
            <p:ph type="title"/>
          </p:nvPr>
        </p:nvSpPr>
        <p:spPr>
          <a:xfrm>
            <a:off x="838200" y="31154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4.3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1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21" title="Screenshot 2026-03-05 at 15.54.5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6600" y="3277163"/>
            <a:ext cx="8530326" cy="227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 title="Screenshot 2026-03-05 at 15.56.0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2475" y="1640018"/>
            <a:ext cx="10881623" cy="162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/>
        </p:nvSpPr>
        <p:spPr>
          <a:xfrm>
            <a:off x="5104750" y="3608905"/>
            <a:ext cx="67896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Užskaitome oksidacijos dalinę lygtį:</a:t>
            </a:r>
            <a:endParaRPr sz="25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Pb – 2e</a:t>
            </a:r>
            <a:r>
              <a:rPr lang="lt-LT" sz="2500" baseline="30000">
                <a:solidFill>
                  <a:schemeClr val="accent6"/>
                </a:solidFill>
              </a:rPr>
              <a:t>–</a:t>
            </a:r>
            <a:r>
              <a:rPr lang="lt-LT" sz="2500">
                <a:solidFill>
                  <a:schemeClr val="accent6"/>
                </a:solidFill>
              </a:rPr>
              <a:t> → Pb</a:t>
            </a:r>
            <a:r>
              <a:rPr lang="lt-LT" sz="2500" baseline="30000">
                <a:solidFill>
                  <a:schemeClr val="accent6"/>
                </a:solidFill>
              </a:rPr>
              <a:t>+2</a:t>
            </a:r>
            <a:endParaRPr sz="25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Nebaudžiame, jei rašo jono krūvį vietoje oksidacijos laipsnio.</a:t>
            </a:r>
            <a:endParaRPr sz="2500">
              <a:solidFill>
                <a:schemeClr val="accent6"/>
              </a:solidFill>
            </a:endParaRPr>
          </a:p>
        </p:txBody>
      </p:sp>
      <p:sp>
        <p:nvSpPr>
          <p:cNvPr id="161" name="Google Shape;161;p21"/>
          <p:cNvSpPr txBox="1"/>
          <p:nvPr/>
        </p:nvSpPr>
        <p:spPr>
          <a:xfrm>
            <a:off x="1225400" y="5551925"/>
            <a:ext cx="8661900" cy="13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Dalinių lygčių elektronų skaičius gali būti išlygintas:</a:t>
            </a:r>
            <a:endParaRPr sz="25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3Pb → 3Pb</a:t>
            </a:r>
            <a:r>
              <a:rPr lang="lt-LT" sz="2500" baseline="30000">
                <a:solidFill>
                  <a:schemeClr val="accent6"/>
                </a:solidFill>
              </a:rPr>
              <a:t>+2 </a:t>
            </a:r>
            <a:r>
              <a:rPr lang="lt-LT" sz="2500">
                <a:solidFill>
                  <a:schemeClr val="accent6"/>
                </a:solidFill>
              </a:rPr>
              <a:t>+ 6e</a:t>
            </a:r>
            <a:r>
              <a:rPr lang="lt-LT" sz="2500" baseline="30000">
                <a:solidFill>
                  <a:schemeClr val="accent6"/>
                </a:solidFill>
              </a:rPr>
              <a:t>–</a:t>
            </a:r>
            <a:r>
              <a:rPr lang="lt-LT" sz="2500">
                <a:solidFill>
                  <a:schemeClr val="accent6"/>
                </a:solidFill>
              </a:rPr>
              <a:t> </a:t>
            </a:r>
            <a:endParaRPr sz="25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lt-LT" sz="2500">
                <a:solidFill>
                  <a:schemeClr val="accent6"/>
                </a:solidFill>
              </a:rPr>
              <a:t>2N</a:t>
            </a:r>
            <a:r>
              <a:rPr lang="lt-LT" sz="2500" baseline="30000">
                <a:solidFill>
                  <a:schemeClr val="accent6"/>
                </a:solidFill>
              </a:rPr>
              <a:t>+5</a:t>
            </a:r>
            <a:r>
              <a:rPr lang="lt-LT" sz="2500">
                <a:solidFill>
                  <a:schemeClr val="accent6"/>
                </a:solidFill>
              </a:rPr>
              <a:t> + 6e</a:t>
            </a:r>
            <a:r>
              <a:rPr lang="lt-LT" sz="2500" baseline="30000">
                <a:solidFill>
                  <a:schemeClr val="accent6"/>
                </a:solidFill>
              </a:rPr>
              <a:t>–</a:t>
            </a:r>
            <a:r>
              <a:rPr lang="lt-LT" sz="2500">
                <a:solidFill>
                  <a:schemeClr val="accent6"/>
                </a:solidFill>
              </a:rPr>
              <a:t> → 2N</a:t>
            </a:r>
            <a:r>
              <a:rPr lang="lt-LT" sz="2500" baseline="30000">
                <a:solidFill>
                  <a:schemeClr val="accent6"/>
                </a:solidFill>
              </a:rPr>
              <a:t>+2</a:t>
            </a:r>
            <a:endParaRPr sz="25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4.4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2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22" title="Screenshot 2026-03-05 at 15.57.3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250" y="1843225"/>
            <a:ext cx="10515599" cy="1150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 title="Screenshot 2026-03-05 at 15.57.4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6400" y="3145775"/>
            <a:ext cx="9448800" cy="541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2"/>
          <p:cNvSpPr txBox="1"/>
          <p:nvPr/>
        </p:nvSpPr>
        <p:spPr>
          <a:xfrm>
            <a:off x="1046400" y="3839900"/>
            <a:ext cx="105936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 bet kurio maisto rūšį arba gėrimą, kuris gali būti užterštas švino(II) junginiais; arba įkvėpus švino(II) junginių.</a:t>
            </a: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4.5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23" title="Screenshot 2026-03-05 at 15.58.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173" y="1690825"/>
            <a:ext cx="9223552" cy="4219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3" title="Screenshot 2026-03-05 at 15.58.1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5925" y="4822395"/>
            <a:ext cx="8863698" cy="123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3"/>
          <p:cNvSpPr txBox="1"/>
          <p:nvPr/>
        </p:nvSpPr>
        <p:spPr>
          <a:xfrm>
            <a:off x="1285925" y="5910763"/>
            <a:ext cx="10593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400">
                <a:solidFill>
                  <a:schemeClr val="accent6"/>
                </a:solidFill>
              </a:rPr>
              <a:t>Atsakyme turi paminėti druskos </a:t>
            </a:r>
            <a:r>
              <a:rPr lang="lt-LT" sz="2400" b="1">
                <a:solidFill>
                  <a:schemeClr val="accent6"/>
                </a:solidFill>
              </a:rPr>
              <a:t>mažą / blogą</a:t>
            </a:r>
            <a:r>
              <a:rPr lang="lt-LT" sz="2400">
                <a:solidFill>
                  <a:schemeClr val="accent6"/>
                </a:solidFill>
              </a:rPr>
              <a:t> </a:t>
            </a:r>
            <a:r>
              <a:rPr lang="lt-LT" sz="2400" b="1">
                <a:solidFill>
                  <a:schemeClr val="accent6"/>
                </a:solidFill>
              </a:rPr>
              <a:t>tirpumą</a:t>
            </a:r>
            <a:r>
              <a:rPr lang="lt-LT" sz="2400">
                <a:solidFill>
                  <a:schemeClr val="accent6"/>
                </a:solidFill>
              </a:rPr>
              <a:t> ir kad ji </a:t>
            </a:r>
            <a:r>
              <a:rPr lang="lt-LT" sz="2400" b="1">
                <a:solidFill>
                  <a:schemeClr val="accent6"/>
                </a:solidFill>
              </a:rPr>
              <a:t>trukdo</a:t>
            </a:r>
            <a:r>
              <a:rPr lang="lt-LT" sz="2400">
                <a:solidFill>
                  <a:schemeClr val="accent6"/>
                </a:solidFill>
              </a:rPr>
              <a:t> švino </a:t>
            </a:r>
            <a:r>
              <a:rPr lang="lt-LT" sz="2400" b="1">
                <a:solidFill>
                  <a:schemeClr val="accent6"/>
                </a:solidFill>
              </a:rPr>
              <a:t>reakcijai</a:t>
            </a:r>
            <a:r>
              <a:rPr lang="lt-LT" sz="2400">
                <a:solidFill>
                  <a:schemeClr val="accent6"/>
                </a:solidFill>
              </a:rPr>
              <a:t> su rūgštimi.</a:t>
            </a:r>
            <a:endParaRPr sz="24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4.6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4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4" title="Screenshot 2026-03-05 at 15.58.3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794250"/>
            <a:ext cx="10979599" cy="16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4" title="Screenshot 2026-03-05 at 15.58.46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8200" y="3543550"/>
            <a:ext cx="9816198" cy="155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4"/>
          <p:cNvSpPr txBox="1"/>
          <p:nvPr/>
        </p:nvSpPr>
        <p:spPr>
          <a:xfrm>
            <a:off x="1031200" y="5200325"/>
            <a:ext cx="105936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Užskaitome, jei nerašo, ką skaičiuoja.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 teisingai suapvalintus atsakymus 0,31 arba 31%.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rgbClr val="FF0000"/>
                </a:solidFill>
              </a:rPr>
              <a:t>Neužskaitome 0,306 arba 30,6%.</a:t>
            </a: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4.7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5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25" title="Screenshot 2026-03-05 at 15.59.0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75" y="1818725"/>
            <a:ext cx="10967352" cy="165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5" title="Screenshot 2026-03-05 at 15.59.49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7050" y="3601375"/>
            <a:ext cx="6093275" cy="10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 txBox="1"/>
          <p:nvPr/>
        </p:nvSpPr>
        <p:spPr>
          <a:xfrm>
            <a:off x="1526800" y="4777075"/>
            <a:ext cx="105936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Užskaitome, jei trumpina, pvz., kov. pol., jon.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rgbClr val="FF0000"/>
                </a:solidFill>
              </a:rPr>
              <a:t>Neužskaitome, jei rašo tik „polinis”.</a:t>
            </a: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4.8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6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26" title="Screenshot 2026-03-05 at 16.00.0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575" y="1690825"/>
            <a:ext cx="10593597" cy="2193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6" title="Screenshot 2026-03-05 at 16.00.4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3325" y="4034925"/>
            <a:ext cx="8774770" cy="1477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6"/>
          <p:cNvSpPr txBox="1"/>
          <p:nvPr/>
        </p:nvSpPr>
        <p:spPr>
          <a:xfrm>
            <a:off x="1123325" y="5487932"/>
            <a:ext cx="105936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600">
                <a:solidFill>
                  <a:schemeClr val="accent6"/>
                </a:solidFill>
              </a:rPr>
              <a:t>Užskaitome, jei teisingai užrašo reakcijos lygtį, bet nerašo paaiškinimo.</a:t>
            </a:r>
            <a:endParaRPr sz="26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600">
                <a:solidFill>
                  <a:srgbClr val="FF0000"/>
                </a:solidFill>
              </a:rPr>
              <a:t>Neužskaitome, jei prie teisingai užrašytos lygties pateiktas </a:t>
            </a:r>
            <a:r>
              <a:rPr lang="lt-LT" sz="2600" b="1">
                <a:solidFill>
                  <a:srgbClr val="FF0000"/>
                </a:solidFill>
              </a:rPr>
              <a:t>neteisingas</a:t>
            </a:r>
            <a:r>
              <a:rPr lang="lt-LT" sz="2600">
                <a:solidFill>
                  <a:srgbClr val="FF0000"/>
                </a:solidFill>
              </a:rPr>
              <a:t> paaiškinimas.</a:t>
            </a:r>
            <a:endParaRPr sz="2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6.1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27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27" title="Screenshot 2026-03-05 at 17.05.1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725" y="1867725"/>
            <a:ext cx="10947645" cy="13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7" title="Screenshot 2026-03-05 at 17.05.26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8475" y="3193425"/>
            <a:ext cx="2713275" cy="65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6.2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8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28" title="Screenshot 2026-03-05 at 17.05.4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843225"/>
            <a:ext cx="10918374" cy="161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8" title="Screenshot 2026-03-05 at 17.05.5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1975" y="3537525"/>
            <a:ext cx="6926024" cy="83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sz="4000">
                <a:latin typeface="Arial"/>
                <a:ea typeface="Arial"/>
                <a:cs typeface="Arial"/>
                <a:sym typeface="Arial"/>
              </a:rPr>
              <a:t>Užsiėmimo struktūra 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1"/>
          </p:nvPr>
        </p:nvSpPr>
        <p:spPr>
          <a:xfrm>
            <a:off x="838200" y="1589800"/>
            <a:ext cx="10515600" cy="49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92150" lvl="0" indent="-5010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2023 m. chemijos VBE vertinimo instrukcijos aptarimas ir standartizavimas.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92150" lvl="0" indent="-5010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2023 m. chemijos VBE vertinimas grupėmis RM Assessor vertinimo platformoje.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92150" lvl="0" indent="-5010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Savarankiško darbo užduoties aptarimas.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1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6.3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9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" name="Google Shape;229;p29" title="Screenshot 2026-03-05 at 17.06.1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0650" y="1843225"/>
            <a:ext cx="10947502" cy="138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 title="Screenshot 2026-03-05 at 17.06.3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0300" y="3385450"/>
            <a:ext cx="9735000" cy="949406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9"/>
          <p:cNvSpPr txBox="1"/>
          <p:nvPr/>
        </p:nvSpPr>
        <p:spPr>
          <a:xfrm>
            <a:off x="1340300" y="4487250"/>
            <a:ext cx="10593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Užskaitome, jei vaizduoja elektronų sluoksnius: )</a:t>
            </a:r>
            <a:r>
              <a:rPr lang="lt-LT" sz="2800" baseline="-25000">
                <a:solidFill>
                  <a:schemeClr val="accent6"/>
                </a:solidFill>
              </a:rPr>
              <a:t>2 </a:t>
            </a:r>
            <a:r>
              <a:rPr lang="lt-LT" sz="2800">
                <a:solidFill>
                  <a:schemeClr val="accent6"/>
                </a:solidFill>
              </a:rPr>
              <a:t>)</a:t>
            </a:r>
            <a:r>
              <a:rPr lang="lt-LT" sz="2800" baseline="-25000">
                <a:solidFill>
                  <a:schemeClr val="accent6"/>
                </a:solidFill>
              </a:rPr>
              <a:t>8 </a:t>
            </a:r>
            <a:r>
              <a:rPr lang="lt-LT" sz="2800">
                <a:solidFill>
                  <a:schemeClr val="accent6"/>
                </a:solidFill>
              </a:rPr>
              <a:t>)</a:t>
            </a:r>
            <a:r>
              <a:rPr lang="lt-LT" sz="2800" baseline="-25000">
                <a:solidFill>
                  <a:schemeClr val="accent6"/>
                </a:solidFill>
              </a:rPr>
              <a:t>3</a:t>
            </a: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6.4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0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8" name="Google Shape;238;p30" title="Screenshot 2026-03-05 at 17.06.5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75" y="3563500"/>
            <a:ext cx="10824569" cy="71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0" title="Screenshot 2026-03-05 at 17.07.0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775" y="1818750"/>
            <a:ext cx="11201398" cy="1744754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0"/>
          <p:cNvSpPr txBox="1"/>
          <p:nvPr/>
        </p:nvSpPr>
        <p:spPr>
          <a:xfrm>
            <a:off x="696450" y="4383550"/>
            <a:ext cx="10593600" cy="19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Užskaitome, jei rašo: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>
                <a:solidFill>
                  <a:schemeClr val="accent6"/>
                </a:solidFill>
              </a:rPr>
              <a:t>reaguoja</a:t>
            </a:r>
            <a:r>
              <a:rPr lang="lt-LT" sz="2800">
                <a:solidFill>
                  <a:schemeClr val="accent6"/>
                </a:solidFill>
              </a:rPr>
              <a:t> ir su </a:t>
            </a:r>
            <a:r>
              <a:rPr lang="lt-LT" sz="2800" b="1">
                <a:solidFill>
                  <a:schemeClr val="accent6"/>
                </a:solidFill>
              </a:rPr>
              <a:t>rūgštimis</a:t>
            </a:r>
            <a:r>
              <a:rPr lang="lt-LT" sz="2800">
                <a:solidFill>
                  <a:schemeClr val="accent6"/>
                </a:solidFill>
              </a:rPr>
              <a:t>, ir su </a:t>
            </a:r>
            <a:r>
              <a:rPr lang="lt-LT" sz="2800" b="1">
                <a:solidFill>
                  <a:schemeClr val="accent6"/>
                </a:solidFill>
              </a:rPr>
              <a:t>bazėmis</a:t>
            </a:r>
            <a:r>
              <a:rPr lang="lt-LT" sz="2800">
                <a:solidFill>
                  <a:schemeClr val="accent6"/>
                </a:solidFill>
              </a:rPr>
              <a:t>;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chemeClr val="accent6"/>
                </a:solidFill>
              </a:rPr>
              <a:t>pasižymi ir </a:t>
            </a:r>
            <a:r>
              <a:rPr lang="lt-LT" sz="2800" b="1">
                <a:solidFill>
                  <a:schemeClr val="accent6"/>
                </a:solidFill>
              </a:rPr>
              <a:t>rūgštinėmis</a:t>
            </a:r>
            <a:r>
              <a:rPr lang="lt-LT" sz="2800">
                <a:solidFill>
                  <a:schemeClr val="accent6"/>
                </a:solidFill>
              </a:rPr>
              <a:t>, ir </a:t>
            </a:r>
            <a:r>
              <a:rPr lang="lt-LT" sz="2800" b="1">
                <a:solidFill>
                  <a:schemeClr val="accent6"/>
                </a:solidFill>
              </a:rPr>
              <a:t>bazinėmis</a:t>
            </a:r>
            <a:r>
              <a:rPr lang="lt-LT" sz="2800">
                <a:solidFill>
                  <a:schemeClr val="accent6"/>
                </a:solidFill>
              </a:rPr>
              <a:t> </a:t>
            </a:r>
            <a:r>
              <a:rPr lang="lt-LT" sz="2800" b="1">
                <a:solidFill>
                  <a:schemeClr val="accent6"/>
                </a:solidFill>
              </a:rPr>
              <a:t>savybėmis</a:t>
            </a:r>
            <a:r>
              <a:rPr lang="lt-LT" sz="2800">
                <a:solidFill>
                  <a:schemeClr val="accent6"/>
                </a:solidFill>
              </a:rPr>
              <a:t>.</a:t>
            </a:r>
            <a:endParaRPr sz="28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6.5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1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31" title="Screenshot 2026-03-05 at 17.07.2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818725"/>
            <a:ext cx="10722427" cy="19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1" title="Screenshot 2026-03-05 at 17.07.4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0550" y="3862850"/>
            <a:ext cx="10405148" cy="1325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1"/>
          <p:cNvSpPr txBox="1"/>
          <p:nvPr/>
        </p:nvSpPr>
        <p:spPr>
          <a:xfrm>
            <a:off x="1120550" y="5316450"/>
            <a:ext cx="103185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rgbClr val="FF0000"/>
                </a:solidFill>
              </a:rPr>
              <a:t>Jei neteisingai užrašyta bent vieno reagento ar produkto cheminė formulė – 0 taškų.</a:t>
            </a:r>
            <a:endParaRPr sz="28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6.6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2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32" title="Screenshot 2026-03-05 at 17.08.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025" y="1806475"/>
            <a:ext cx="11201398" cy="1427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2" title="Screenshot 2026-03-05 at 17.08.2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5800" y="3349650"/>
            <a:ext cx="2722038" cy="7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6.7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33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33" title="Screenshot 2026-03-05 at 17.08.3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725" y="1769750"/>
            <a:ext cx="11397422" cy="71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3" title="Screenshot 2026-03-05 at 17.08.5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250" y="2566575"/>
            <a:ext cx="6044500" cy="398557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33"/>
          <p:cNvSpPr txBox="1"/>
          <p:nvPr/>
        </p:nvSpPr>
        <p:spPr>
          <a:xfrm>
            <a:off x="6522650" y="2487650"/>
            <a:ext cx="55905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900">
                <a:solidFill>
                  <a:schemeClr val="accent6"/>
                </a:solidFill>
              </a:rPr>
              <a:t>Nebaudžiame, jei molines mases skaičiuoja sveikųjų skaičių tikslumu </a:t>
            </a:r>
            <a:r>
              <a:rPr lang="lt-LT" sz="1900" i="1">
                <a:solidFill>
                  <a:schemeClr val="accent6"/>
                </a:solidFill>
              </a:rPr>
              <a:t>arba</a:t>
            </a:r>
            <a:r>
              <a:rPr lang="lt-LT" sz="1900">
                <a:solidFill>
                  <a:schemeClr val="accent6"/>
                </a:solidFill>
              </a:rPr>
              <a:t> kitaip negu instrukcijoje suapvalina.</a:t>
            </a: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900">
                <a:solidFill>
                  <a:schemeClr val="accent6"/>
                </a:solidFill>
              </a:rPr>
              <a:t>1. n(Sr</a:t>
            </a:r>
            <a:r>
              <a:rPr lang="lt-LT" sz="1900" baseline="-25000">
                <a:solidFill>
                  <a:schemeClr val="accent6"/>
                </a:solidFill>
              </a:rPr>
              <a:t>3,85</a:t>
            </a:r>
            <a:r>
              <a:rPr lang="lt-LT" sz="1900">
                <a:solidFill>
                  <a:schemeClr val="accent6"/>
                </a:solidFill>
              </a:rPr>
              <a:t>Eu</a:t>
            </a:r>
            <a:r>
              <a:rPr lang="lt-LT" sz="1900" baseline="-25000">
                <a:solidFill>
                  <a:schemeClr val="accent6"/>
                </a:solidFill>
              </a:rPr>
              <a:t>0,15</a:t>
            </a:r>
            <a:r>
              <a:rPr lang="lt-LT" sz="1900">
                <a:solidFill>
                  <a:schemeClr val="accent6"/>
                </a:solidFill>
              </a:rPr>
              <a:t>Al</a:t>
            </a:r>
            <a:r>
              <a:rPr lang="lt-LT" sz="1900" baseline="-25000">
                <a:solidFill>
                  <a:schemeClr val="accent6"/>
                </a:solidFill>
              </a:rPr>
              <a:t>14</a:t>
            </a:r>
            <a:r>
              <a:rPr lang="lt-LT" sz="1900">
                <a:solidFill>
                  <a:schemeClr val="accent6"/>
                </a:solidFill>
              </a:rPr>
              <a:t>O</a:t>
            </a:r>
            <a:r>
              <a:rPr lang="lt-LT" sz="1900" baseline="-25000">
                <a:solidFill>
                  <a:schemeClr val="accent6"/>
                </a:solidFill>
              </a:rPr>
              <a:t>25</a:t>
            </a:r>
            <a:r>
              <a:rPr lang="lt-LT" sz="1900">
                <a:solidFill>
                  <a:schemeClr val="accent6"/>
                </a:solidFill>
              </a:rPr>
              <a:t>) = 15 : 1140 = 0,0132 mol</a:t>
            </a: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900" i="1">
                <a:solidFill>
                  <a:schemeClr val="accent6"/>
                </a:solidFill>
              </a:rPr>
              <a:t>arba</a:t>
            </a:r>
            <a:endParaRPr sz="1900" i="1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lt-LT" sz="1900">
                <a:solidFill>
                  <a:schemeClr val="accent6"/>
                </a:solidFill>
              </a:rPr>
              <a:t>n(Sr</a:t>
            </a:r>
            <a:r>
              <a:rPr lang="lt-LT" sz="1900" baseline="-25000">
                <a:solidFill>
                  <a:schemeClr val="accent6"/>
                </a:solidFill>
              </a:rPr>
              <a:t>3,85</a:t>
            </a:r>
            <a:r>
              <a:rPr lang="lt-LT" sz="1900">
                <a:solidFill>
                  <a:schemeClr val="accent6"/>
                </a:solidFill>
              </a:rPr>
              <a:t>Eu</a:t>
            </a:r>
            <a:r>
              <a:rPr lang="lt-LT" sz="1900" baseline="-25000">
                <a:solidFill>
                  <a:schemeClr val="accent6"/>
                </a:solidFill>
              </a:rPr>
              <a:t>0,15</a:t>
            </a:r>
            <a:r>
              <a:rPr lang="lt-LT" sz="1900">
                <a:solidFill>
                  <a:schemeClr val="accent6"/>
                </a:solidFill>
              </a:rPr>
              <a:t>Al</a:t>
            </a:r>
            <a:r>
              <a:rPr lang="lt-LT" sz="1900" baseline="-25000">
                <a:solidFill>
                  <a:schemeClr val="accent6"/>
                </a:solidFill>
              </a:rPr>
              <a:t>14</a:t>
            </a:r>
            <a:r>
              <a:rPr lang="lt-LT" sz="1900">
                <a:solidFill>
                  <a:schemeClr val="accent6"/>
                </a:solidFill>
              </a:rPr>
              <a:t>O</a:t>
            </a:r>
            <a:r>
              <a:rPr lang="lt-LT" sz="1900" baseline="-25000">
                <a:solidFill>
                  <a:schemeClr val="accent6"/>
                </a:solidFill>
              </a:rPr>
              <a:t>25</a:t>
            </a:r>
            <a:r>
              <a:rPr lang="lt-LT" sz="1900">
                <a:solidFill>
                  <a:schemeClr val="accent6"/>
                </a:solidFill>
              </a:rPr>
              <a:t>) = 15 : 1139,6 = 0,0132 mol</a:t>
            </a: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900">
                <a:solidFill>
                  <a:schemeClr val="accent6"/>
                </a:solidFill>
              </a:rPr>
              <a:t>2. m(SrCO</a:t>
            </a:r>
            <a:r>
              <a:rPr lang="lt-LT" sz="1900" baseline="-25000">
                <a:solidFill>
                  <a:schemeClr val="accent6"/>
                </a:solidFill>
              </a:rPr>
              <a:t>3</a:t>
            </a:r>
            <a:r>
              <a:rPr lang="lt-LT" sz="1900">
                <a:solidFill>
                  <a:schemeClr val="accent6"/>
                </a:solidFill>
              </a:rPr>
              <a:t>) = 3,85 ⋅ 0,0132 ⋅ 148 = 7,52 g</a:t>
            </a: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900">
                <a:solidFill>
                  <a:schemeClr val="accent6"/>
                </a:solidFill>
              </a:rPr>
              <a:t>3. m(Eu</a:t>
            </a:r>
            <a:r>
              <a:rPr lang="lt-LT" sz="1900" baseline="-25000">
                <a:solidFill>
                  <a:schemeClr val="accent6"/>
                </a:solidFill>
              </a:rPr>
              <a:t>2</a:t>
            </a:r>
            <a:r>
              <a:rPr lang="lt-LT" sz="1900">
                <a:solidFill>
                  <a:schemeClr val="accent6"/>
                </a:solidFill>
              </a:rPr>
              <a:t>O</a:t>
            </a:r>
            <a:r>
              <a:rPr lang="lt-LT" sz="1900" baseline="-25000">
                <a:solidFill>
                  <a:schemeClr val="accent6"/>
                </a:solidFill>
              </a:rPr>
              <a:t>3</a:t>
            </a:r>
            <a:r>
              <a:rPr lang="lt-LT" sz="1900">
                <a:solidFill>
                  <a:schemeClr val="accent6"/>
                </a:solidFill>
              </a:rPr>
              <a:t>) = 0,15 : 2 ⋅ 0,0132 ⋅ 352 = 0,35 g</a:t>
            </a:r>
            <a:endParaRPr sz="19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4"/>
          <p:cNvSpPr txBox="1">
            <a:spLocks noGrp="1"/>
          </p:cNvSpPr>
          <p:nvPr>
            <p:ph type="title"/>
          </p:nvPr>
        </p:nvSpPr>
        <p:spPr>
          <a:xfrm>
            <a:off x="929875" y="4515191"/>
            <a:ext cx="105156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4860"/>
              <a:buFont typeface="Calibri"/>
              <a:buNone/>
            </a:pPr>
            <a:r>
              <a:rPr lang="lt-LT" sz="6000">
                <a:latin typeface="Arial"/>
                <a:ea typeface="Arial"/>
                <a:cs typeface="Arial"/>
                <a:sym typeface="Arial"/>
              </a:rPr>
              <a:t>2023 m. chemijos VBE vertinimas grupėmis RM Assessor vertinimo platformoje</a:t>
            </a:r>
            <a:endParaRPr sz="6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2" name="Google Shape;272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1483" y="79735"/>
            <a:ext cx="3732243" cy="1155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4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1600" y="152289"/>
            <a:ext cx="2245425" cy="101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4"/>
          <p:cNvSpPr/>
          <p:nvPr/>
        </p:nvSpPr>
        <p:spPr>
          <a:xfrm>
            <a:off x="498475" y="79725"/>
            <a:ext cx="10947000" cy="129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Vertinimo organizavimas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5"/>
          <p:cNvSpPr txBox="1">
            <a:spLocks noGrp="1"/>
          </p:cNvSpPr>
          <p:nvPr>
            <p:ph type="body" idx="1"/>
          </p:nvPr>
        </p:nvSpPr>
        <p:spPr>
          <a:xfrm>
            <a:off x="838200" y="1542675"/>
            <a:ext cx="10515600" cy="50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Atsitiktiniu būdu būsite suskirstyti į grupes po 4 žmones.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Turėsite įvertinti įvertinti po 25 darbų – II ir III dalių aptartus klausimus.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Vertinant, galima tartis tarpusavyje.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Vertinimui bus skirta 1 valanda iki pertraukos ir dar 1 valanda po pertraukos.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Po vertinimo sugrįšime į bendrą grupę ir aptarsime iškilusius klausimus.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5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6"/>
          <p:cNvSpPr txBox="1">
            <a:spLocks noGrp="1"/>
          </p:cNvSpPr>
          <p:nvPr>
            <p:ph type="title"/>
          </p:nvPr>
        </p:nvSpPr>
        <p:spPr>
          <a:xfrm>
            <a:off x="929875" y="2629241"/>
            <a:ext cx="105156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4860"/>
              <a:buFont typeface="Calibri"/>
              <a:buNone/>
            </a:pPr>
            <a:r>
              <a:rPr lang="lt-LT" sz="6000">
                <a:latin typeface="Arial"/>
                <a:ea typeface="Arial"/>
                <a:cs typeface="Arial"/>
                <a:sym typeface="Arial"/>
              </a:rPr>
              <a:t>Savarankiško darbo užduoties aptarimas</a:t>
            </a:r>
            <a:endParaRPr sz="6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1483" y="79735"/>
            <a:ext cx="3732243" cy="1155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6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1600" y="152289"/>
            <a:ext cx="2245425" cy="101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6"/>
          <p:cNvSpPr/>
          <p:nvPr/>
        </p:nvSpPr>
        <p:spPr>
          <a:xfrm>
            <a:off x="498475" y="79725"/>
            <a:ext cx="10947000" cy="129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Savarankiškas darbas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7"/>
          <p:cNvSpPr txBox="1">
            <a:spLocks noGrp="1"/>
          </p:cNvSpPr>
          <p:nvPr>
            <p:ph type="body" idx="1"/>
          </p:nvPr>
        </p:nvSpPr>
        <p:spPr>
          <a:xfrm>
            <a:off x="764725" y="1612100"/>
            <a:ext cx="10515600" cy="46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Prisijungus prie RM vertinimo platformos, turėsite įvertinti po 10 darbų savarankiškai.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Vertinant mokinių paaiškinimus arba uždavinių sprendimus, prašom, žymėti kur duodamas taškas        </a:t>
            </a:r>
            <a:r>
              <a:rPr lang="lt-LT" i="1">
                <a:latin typeface="Arial"/>
                <a:ea typeface="Arial"/>
                <a:cs typeface="Arial"/>
                <a:sym typeface="Arial"/>
              </a:rPr>
              <a:t>arba</a:t>
            </a:r>
            <a:r>
              <a:rPr lang="lt-LT">
                <a:latin typeface="Arial"/>
                <a:ea typeface="Arial"/>
                <a:cs typeface="Arial"/>
                <a:sym typeface="Arial"/>
              </a:rPr>
              <a:t> atimamas taškas ❌ 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Galite rašyti komentarus vyr. vertintojui.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Savarankiškas darbas turi būti atliktas iki </a:t>
            </a:r>
            <a:r>
              <a:rPr lang="lt-LT" b="1">
                <a:latin typeface="Arial"/>
                <a:ea typeface="Arial"/>
                <a:cs typeface="Arial"/>
                <a:sym typeface="Arial"/>
              </a:rPr>
              <a:t>balandžio 14 d.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Laiškų siųsti nereikia. Viskas matysis RM platformoje.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37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p37" title="image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7782" y="3153475"/>
            <a:ext cx="410275" cy="41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8"/>
          <p:cNvSpPr txBox="1">
            <a:spLocks noGrp="1"/>
          </p:cNvSpPr>
          <p:nvPr>
            <p:ph type="title"/>
          </p:nvPr>
        </p:nvSpPr>
        <p:spPr>
          <a:xfrm>
            <a:off x="831850" y="1709745"/>
            <a:ext cx="10515600" cy="16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5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Klausimai, atsakymai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2400"/>
              <a:buNone/>
            </a:pPr>
            <a:endParaRPr/>
          </a:p>
        </p:txBody>
      </p:sp>
      <p:pic>
        <p:nvPicPr>
          <p:cNvPr id="304" name="Google Shape;304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1483" y="79735"/>
            <a:ext cx="3732245" cy="1155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8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46325" y="145414"/>
            <a:ext cx="2275975" cy="10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8"/>
          <p:cNvSpPr/>
          <p:nvPr/>
        </p:nvSpPr>
        <p:spPr>
          <a:xfrm>
            <a:off x="498475" y="79725"/>
            <a:ext cx="10947000" cy="129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>
            <a:spLocks noGrp="1"/>
          </p:cNvSpPr>
          <p:nvPr>
            <p:ph type="title"/>
          </p:nvPr>
        </p:nvSpPr>
        <p:spPr>
          <a:xfrm>
            <a:off x="929875" y="1375737"/>
            <a:ext cx="10515600" cy="3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4860"/>
              <a:buFont typeface="Calibri"/>
              <a:buNone/>
            </a:pPr>
            <a:r>
              <a:rPr lang="lt-LT" sz="6000">
                <a:latin typeface="Arial"/>
                <a:ea typeface="Arial"/>
                <a:cs typeface="Arial"/>
                <a:sym typeface="Arial"/>
              </a:rPr>
              <a:t>2023 m. chemijos VBE vertinimo instrukcijos aptarimas ir standartizavimas</a:t>
            </a:r>
            <a:endParaRPr sz="6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" name="Google Shape;8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1483" y="79735"/>
            <a:ext cx="3732243" cy="1155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2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31050" y="172902"/>
            <a:ext cx="2153800" cy="96922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2"/>
          <p:cNvSpPr/>
          <p:nvPr/>
        </p:nvSpPr>
        <p:spPr>
          <a:xfrm>
            <a:off x="498475" y="79725"/>
            <a:ext cx="10947000" cy="129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>
            <a:spLocks noGrp="1"/>
          </p:cNvSpPr>
          <p:nvPr>
            <p:ph type="title"/>
          </p:nvPr>
        </p:nvSpPr>
        <p:spPr>
          <a:xfrm>
            <a:off x="838200" y="465375"/>
            <a:ext cx="10515600" cy="12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sz="4000">
                <a:latin typeface="Arial"/>
                <a:ea typeface="Arial"/>
                <a:cs typeface="Arial"/>
                <a:sym typeface="Arial"/>
              </a:rPr>
              <a:t>Instrukcijos standartizavimo eiga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3"/>
          <p:cNvSpPr txBox="1">
            <a:spLocks noGrp="1"/>
          </p:cNvSpPr>
          <p:nvPr>
            <p:ph type="body" idx="1"/>
          </p:nvPr>
        </p:nvSpPr>
        <p:spPr>
          <a:xfrm>
            <a:off x="838200" y="1589800"/>
            <a:ext cx="10515600" cy="49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Aptarsime galimus teisingus ir neteisingus atsakymus į 2023 m. chemijos VBE klausimus.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Kadangi chemijos VBE (II dalies) nebėra organinės chemijos, nevertinsime kandidatų atsakymų į 2023 m. VBE organinės chemijos klausimus.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Organinės chemijos klausimuose (II dalies 2, 6, 7, 10 kl. ir III dalies 2, 3, 5 struktūriniai kl.) rašykite 0 įvertinimus.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8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4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99" name="Google Shape;99;p14"/>
          <p:cNvGraphicFramePr/>
          <p:nvPr/>
        </p:nvGraphicFramePr>
        <p:xfrm>
          <a:off x="1052225" y="1212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{51401D16-4286-42BB-A9F3-347150225E09}</a:tableStyleId>
              </a:tblPr>
              <a:tblGrid>
                <a:gridCol w="207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3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 b="1"/>
                        <a:t>Klausimo numeris</a:t>
                      </a:r>
                      <a:endParaRPr sz="1700"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 b="1"/>
                        <a:t>Atsakymas iš instrukcijos</a:t>
                      </a:r>
                      <a:endParaRPr sz="1700"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 b="1"/>
                        <a:t>Kiti teisingi atsakymai</a:t>
                      </a:r>
                      <a:endParaRPr sz="1700"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1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Mg(HCO</a:t>
                      </a:r>
                      <a:r>
                        <a:rPr lang="lt-LT" sz="1700" baseline="-25000">
                          <a:solidFill>
                            <a:schemeClr val="dk1"/>
                          </a:solidFill>
                        </a:rPr>
                        <a:t>3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)</a:t>
                      </a:r>
                      <a:r>
                        <a:rPr lang="lt-LT" sz="17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endParaRPr sz="1700" baseline="-25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Mg[HCO</a:t>
                      </a:r>
                      <a:r>
                        <a:rPr lang="lt-LT" sz="1700" baseline="-25000">
                          <a:solidFill>
                            <a:schemeClr val="dk1"/>
                          </a:solidFill>
                        </a:rPr>
                        <a:t>3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]</a:t>
                      </a:r>
                      <a:r>
                        <a:rPr lang="lt-LT" sz="17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2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3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0,04 mol/l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0,04 mol/L </a:t>
                      </a:r>
                      <a:r>
                        <a:rPr lang="lt-LT" sz="1700" i="1">
                          <a:solidFill>
                            <a:schemeClr val="dk1"/>
                          </a:solidFill>
                        </a:rPr>
                        <a:t>arba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 0,04 (be matavimo vieneto)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4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Bromas </a:t>
                      </a:r>
                      <a:r>
                        <a:rPr lang="lt-LT" sz="1700" i="1">
                          <a:solidFill>
                            <a:schemeClr val="dk1"/>
                          </a:solidFill>
                        </a:rPr>
                        <a:t>arba 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Br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-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5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Sumažės 9 kartus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9 </a:t>
                      </a:r>
                      <a:r>
                        <a:rPr lang="lt-LT" sz="1700" i="1">
                          <a:solidFill>
                            <a:schemeClr val="dk1"/>
                          </a:solidFill>
                        </a:rPr>
                        <a:t>arba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 9 kartus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6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7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-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-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8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0,4 mol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0,4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9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SO</a:t>
                      </a:r>
                      <a:r>
                        <a:rPr lang="lt-LT" sz="17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, Ni, Pb, HCl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>
                          <a:solidFill>
                            <a:schemeClr val="dk1"/>
                          </a:solidFill>
                        </a:rPr>
                        <a:t>-</a:t>
                      </a:r>
                      <a:endParaRPr sz="17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10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lt-LT" sz="1700"/>
                        <a:t>-</a:t>
                      </a:r>
                      <a:endParaRPr sz="17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1.1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5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15" title="Screenshot 2026-03-05 at 15.45.2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8425" y="1690825"/>
            <a:ext cx="6920182" cy="486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5" title="Screenshot 2026-03-05 at 15.45.5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9832" y="6040200"/>
            <a:ext cx="3659176" cy="4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1.2.1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16" title="Screenshot 2026-03-05 at 15.47.2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4175" y="1834375"/>
            <a:ext cx="10783652" cy="27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 title="Screenshot 2026-03-05 at 15.46.5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89275" y="4771934"/>
            <a:ext cx="6415749" cy="12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6"/>
          <p:cNvSpPr txBox="1"/>
          <p:nvPr/>
        </p:nvSpPr>
        <p:spPr>
          <a:xfrm>
            <a:off x="1189275" y="6054325"/>
            <a:ext cx="7715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>
                <a:solidFill>
                  <a:srgbClr val="FF0000"/>
                </a:solidFill>
              </a:rPr>
              <a:t>Neužskaitome Cu</a:t>
            </a:r>
            <a:r>
              <a:rPr lang="lt-LT" sz="2800" baseline="30000">
                <a:solidFill>
                  <a:srgbClr val="FF0000"/>
                </a:solidFill>
              </a:rPr>
              <a:t>+2</a:t>
            </a:r>
            <a:r>
              <a:rPr lang="lt-LT" sz="2800">
                <a:solidFill>
                  <a:srgbClr val="FF0000"/>
                </a:solidFill>
              </a:rPr>
              <a:t> ir CO</a:t>
            </a:r>
            <a:r>
              <a:rPr lang="lt-LT" sz="2800" baseline="-25000">
                <a:solidFill>
                  <a:srgbClr val="FF0000"/>
                </a:solidFill>
              </a:rPr>
              <a:t>3</a:t>
            </a:r>
            <a:r>
              <a:rPr lang="lt-LT" sz="2800" baseline="30000">
                <a:solidFill>
                  <a:srgbClr val="FF0000"/>
                </a:solidFill>
              </a:rPr>
              <a:t>-2</a:t>
            </a:r>
            <a:r>
              <a:rPr lang="lt-LT" sz="2800">
                <a:solidFill>
                  <a:srgbClr val="FF0000"/>
                </a:solidFill>
              </a:rPr>
              <a:t>.</a:t>
            </a:r>
            <a:endParaRPr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1.2.2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7" title="Screenshot 2026-03-05 at 15.48.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500" y="1720757"/>
            <a:ext cx="10832676" cy="19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 title="Screenshot 2026-03-05 at 15.48.2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6950" y="3796832"/>
            <a:ext cx="9057302" cy="132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986525" y="5122525"/>
            <a:ext cx="105936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Užskaitome bet kurį stiprų elektrolitą, kurio tirpalą elektrolizuojant, vyksta tik vandens elektrolizė.</a:t>
            </a:r>
            <a:endParaRPr sz="25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500">
                <a:solidFill>
                  <a:schemeClr val="accent6"/>
                </a:solidFill>
              </a:rPr>
              <a:t>Užskaitome junginius, kurių reakcijos su vandeniu produktas yra tinkamas stiprusis elektrolitas, pvz., Li</a:t>
            </a:r>
            <a:r>
              <a:rPr lang="lt-LT" sz="2500" baseline="-25000">
                <a:solidFill>
                  <a:schemeClr val="accent6"/>
                </a:solidFill>
              </a:rPr>
              <a:t>2</a:t>
            </a:r>
            <a:r>
              <a:rPr lang="lt-LT" sz="2500">
                <a:solidFill>
                  <a:schemeClr val="accent6"/>
                </a:solidFill>
              </a:rPr>
              <a:t>O.</a:t>
            </a:r>
            <a:endParaRPr sz="25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III dalies klausimų vertinimas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1.3 klausimas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18" title="Screenshot 2026-03-05 at 15.49.4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675" y="1690825"/>
            <a:ext cx="10279071" cy="98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 title="Screenshot 2026-03-05 at 15.49.5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4775" y="2674575"/>
            <a:ext cx="5578948" cy="40623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8"/>
          <p:cNvSpPr txBox="1"/>
          <p:nvPr/>
        </p:nvSpPr>
        <p:spPr>
          <a:xfrm>
            <a:off x="7112500" y="2674025"/>
            <a:ext cx="4728300" cy="3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600">
                <a:solidFill>
                  <a:schemeClr val="accent6"/>
                </a:solidFill>
              </a:rPr>
              <a:t>Kandidatai gali nenurodyti skliaustuose, kad skaičiuoja sieros rūgšties masę ir tūrį.</a:t>
            </a:r>
            <a:endParaRPr sz="26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600">
                <a:solidFill>
                  <a:schemeClr val="accent6"/>
                </a:solidFill>
              </a:rPr>
              <a:t>Turi užrašyti: dydį, kurį skaičiuoja; veiksmą ir jo rezultatą su matavimo vienetu.</a:t>
            </a:r>
            <a:endParaRPr sz="2600">
              <a:solidFill>
                <a:schemeClr val="accent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600">
                <a:solidFill>
                  <a:schemeClr val="accent6"/>
                </a:solidFill>
              </a:rPr>
              <a:t>Nebūtina pateikti atsakymo atskiru užrašu.</a:t>
            </a:r>
            <a:endParaRPr sz="260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Pasirinktinis 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428A4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29</Slides>
  <Notes>29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2_Office Theme</vt:lpstr>
      <vt:lpstr>2023 m. chemijos VBE kandidatų darbų vertinimas RM sistemoje, panaudojant svarbiausias sistemos funkcijas</vt:lpstr>
      <vt:lpstr>Užsiėmimo struktūra </vt:lpstr>
      <vt:lpstr>2023 m. chemijos VBE vertinimo instrukcijos aptarimas ir standartizavimas</vt:lpstr>
      <vt:lpstr>Instrukcijos standartizavimo eiga</vt:lpstr>
      <vt:lpstr>II dalies klausimų vertinimas</vt:lpstr>
      <vt:lpstr>III dalies klausimų vertinimas 1.1 klausimas</vt:lpstr>
      <vt:lpstr>III dalies klausimų vertinimas 1.2.1 klausimas</vt:lpstr>
      <vt:lpstr>III dalies klausimų vertinimas 1.2.2 klausimas</vt:lpstr>
      <vt:lpstr>III dalies klausimų vertinimas 1.3 klausimas</vt:lpstr>
      <vt:lpstr>III dalies klausimų vertinimas 4.1 klausimas</vt:lpstr>
      <vt:lpstr>III dalies klausimų vertinimas 4.2 klausimas</vt:lpstr>
      <vt:lpstr>III dalies klausimų vertinimas 4.3 klausimas</vt:lpstr>
      <vt:lpstr>III dalies klausimų vertinimas 4.4 klausimas</vt:lpstr>
      <vt:lpstr>III dalies klausimų vertinimas 4.5 klausimas</vt:lpstr>
      <vt:lpstr>III dalies klausimų vertinimas 4.6 klausimas</vt:lpstr>
      <vt:lpstr>III dalies klausimų vertinimas 4.7 klausimas</vt:lpstr>
      <vt:lpstr>III dalies klausimų vertinimas 4.8 klausimas</vt:lpstr>
      <vt:lpstr>III dalies klausimų vertinimas 6.1 klausimas</vt:lpstr>
      <vt:lpstr>III dalies klausimų vertinimas 6.2 klausimas</vt:lpstr>
      <vt:lpstr>III dalies klausimų vertinimas 6.3 klausimas</vt:lpstr>
      <vt:lpstr>III dalies klausimų vertinimas 6.4 klausimas</vt:lpstr>
      <vt:lpstr>III dalies klausimų vertinimas 6.5 klausimas</vt:lpstr>
      <vt:lpstr>III dalies klausimų vertinimas 6.6 klausimas</vt:lpstr>
      <vt:lpstr>III dalies klausimų vertinimas 6.7 klausimas</vt:lpstr>
      <vt:lpstr>2023 m. chemijos VBE vertinimas grupėmis RM Assessor vertinimo platformoje</vt:lpstr>
      <vt:lpstr>Vertinimo organizavimas</vt:lpstr>
      <vt:lpstr>Savarankiško darbo užduoties aptarimas</vt:lpstr>
      <vt:lpstr>Savarankiškas darbas</vt:lpstr>
      <vt:lpstr>Klausimai, atsakymai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2026-04-20T05:37:21Z</dcterms:modified>
</cp:coreProperties>
</file>